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1" r:id="rId6"/>
    <p:sldId id="266" r:id="rId7"/>
    <p:sldId id="262" r:id="rId8"/>
    <p:sldId id="263" r:id="rId9"/>
    <p:sldId id="264" r:id="rId10"/>
    <p:sldId id="265" r:id="rId11"/>
    <p:sldId id="267" r:id="rId12"/>
    <p:sldId id="25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CC99"/>
    <a:srgbClr val="FF9999"/>
    <a:srgbClr val="FFCC99"/>
    <a:srgbClr val="6699FF"/>
    <a:srgbClr val="FFFF99"/>
    <a:srgbClr val="FFCCCC"/>
    <a:srgbClr val="FFCCFF"/>
    <a:srgbClr val="0099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63" d="100"/>
          <a:sy n="63" d="100"/>
        </p:scale>
        <p:origin x="72"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5862-08EF-4394-8C7A-31F210114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8C1913-8891-443B-917F-124F395EA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EEF7CC-76EC-4CEE-BBB0-041806C33F91}"/>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5" name="Footer Placeholder 4">
            <a:extLst>
              <a:ext uri="{FF2B5EF4-FFF2-40B4-BE49-F238E27FC236}">
                <a16:creationId xmlns:a16="http://schemas.microsoft.com/office/drawing/2014/main" id="{6FD9536F-746D-4789-B52B-1603C52A0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56ADEA-0E1B-4096-8DE7-F04A9EB59454}"/>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288226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FF22-5E67-42AC-B50A-FE6A3BF76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00128-9A3D-492F-AC95-FB6CE817C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07575-51BB-4898-84A6-9F8152442D8B}"/>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5" name="Footer Placeholder 4">
            <a:extLst>
              <a:ext uri="{FF2B5EF4-FFF2-40B4-BE49-F238E27FC236}">
                <a16:creationId xmlns:a16="http://schemas.microsoft.com/office/drawing/2014/main" id="{19DF8A63-DC4B-435C-89B6-B33D057C2F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727669-F92A-41A6-ABA4-B2812B564B03}"/>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53593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A45AD-052E-4007-99DD-973BA99ECF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6EB21-2FFE-4E7F-9566-25E5B1524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9AFF9-2FE7-4C14-B065-6149FACAE1E9}"/>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5" name="Footer Placeholder 4">
            <a:extLst>
              <a:ext uri="{FF2B5EF4-FFF2-40B4-BE49-F238E27FC236}">
                <a16:creationId xmlns:a16="http://schemas.microsoft.com/office/drawing/2014/main" id="{410C428E-A1A6-4CD6-9BB6-82E89FA216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6ADA4F-3A8B-4EBC-AA95-46B696BD72D4}"/>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251366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A49E-4E29-4D05-A684-014DE11AD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F95EA-9644-463B-9AC0-CDD3CAC86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26406-8DC8-464E-AC21-A697C295B097}"/>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5" name="Footer Placeholder 4">
            <a:extLst>
              <a:ext uri="{FF2B5EF4-FFF2-40B4-BE49-F238E27FC236}">
                <a16:creationId xmlns:a16="http://schemas.microsoft.com/office/drawing/2014/main" id="{CFF2D4A7-8A94-4BF4-8C69-8386C64452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84ED7C-D486-4790-8CBC-0BB140328753}"/>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6672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A806-8D68-4511-8BC4-1599F1DB5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D93EB-9446-4385-8BFD-65D1723C1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831FC-1A50-428F-8801-F8E91559B6DB}"/>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5" name="Footer Placeholder 4">
            <a:extLst>
              <a:ext uri="{FF2B5EF4-FFF2-40B4-BE49-F238E27FC236}">
                <a16:creationId xmlns:a16="http://schemas.microsoft.com/office/drawing/2014/main" id="{AA3304D3-9746-49A7-A42F-65A2F66F8F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153D3B-61A4-4447-820D-DB11DB4DA6D9}"/>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195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FBC7-94D3-46D2-975E-C8136DC44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8A849-B669-4DA2-A369-F63FC2182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A14A1-6D37-4449-ADF7-A86E97403F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923CA2-F1A8-4C18-BCF3-A167C2F13A47}"/>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6" name="Footer Placeholder 5">
            <a:extLst>
              <a:ext uri="{FF2B5EF4-FFF2-40B4-BE49-F238E27FC236}">
                <a16:creationId xmlns:a16="http://schemas.microsoft.com/office/drawing/2014/main" id="{C40BC018-79CB-4A09-B53D-37380A8FE1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B084CB-57B5-431C-8DDE-1D913DC337A0}"/>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342990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C637-AEBC-42B5-A144-DA38E65C94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13061-B96C-4E63-BB22-436C576DB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61DB8-83F0-4220-B995-C82B4F8379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61CF90-0C05-49AF-B970-A35AF9977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73811F-F7BE-47B0-9AA4-7759147FC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7F0093-5173-4F7C-A161-7EDAB7B8AD82}"/>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8" name="Footer Placeholder 7">
            <a:extLst>
              <a:ext uri="{FF2B5EF4-FFF2-40B4-BE49-F238E27FC236}">
                <a16:creationId xmlns:a16="http://schemas.microsoft.com/office/drawing/2014/main" id="{935C7460-0925-4298-9C36-3B7CD11EE9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471E19-DDC9-4120-8604-06CBF98819B0}"/>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59216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23B5-3E89-4021-A298-55542152B3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A32E4C-DF7D-4D0E-BCBF-499E43006E8C}"/>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4" name="Footer Placeholder 3">
            <a:extLst>
              <a:ext uri="{FF2B5EF4-FFF2-40B4-BE49-F238E27FC236}">
                <a16:creationId xmlns:a16="http://schemas.microsoft.com/office/drawing/2014/main" id="{1ADDE1B6-041A-4A85-8CBA-3DAB071149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CC4992-DDAA-4751-943A-9CAC7D72AB8C}"/>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137893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A1406-E08C-480F-A595-6E6D3DD675B5}"/>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3" name="Footer Placeholder 2">
            <a:extLst>
              <a:ext uri="{FF2B5EF4-FFF2-40B4-BE49-F238E27FC236}">
                <a16:creationId xmlns:a16="http://schemas.microsoft.com/office/drawing/2014/main" id="{9B98A8A0-BB74-4602-8567-FEECCED651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EF0467-EBA0-422E-A26F-A96DDD84A751}"/>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348686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6E43-2353-4383-8406-01A3037C3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584F51-B615-4646-9843-E885B177E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802081-7004-47AB-A4E9-851F52915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AFD28-5BFD-4985-B85F-7375DD2DC795}"/>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6" name="Footer Placeholder 5">
            <a:extLst>
              <a:ext uri="{FF2B5EF4-FFF2-40B4-BE49-F238E27FC236}">
                <a16:creationId xmlns:a16="http://schemas.microsoft.com/office/drawing/2014/main" id="{24F06B0C-FDED-4ADB-B64F-F6E88FFC72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FF9927-D12D-4FAA-9F5A-4FF53495E7E9}"/>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32680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3CD9-926D-47C0-8F62-699A26CB7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8C645F-3481-41A4-AEEA-EEC7D2954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11B774-BB5A-4546-B0CF-7D3B00FF9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7D8CA-B511-44F5-81A4-1E9FDB255CF6}"/>
              </a:ext>
            </a:extLst>
          </p:cNvPr>
          <p:cNvSpPr>
            <a:spLocks noGrp="1"/>
          </p:cNvSpPr>
          <p:nvPr>
            <p:ph type="dt" sz="half" idx="10"/>
          </p:nvPr>
        </p:nvSpPr>
        <p:spPr/>
        <p:txBody>
          <a:bodyPr/>
          <a:lstStyle/>
          <a:p>
            <a:fld id="{6DFB25A1-3630-43A2-83DA-30B52C84CDA2}" type="datetimeFigureOut">
              <a:rPr lang="en-US" smtClean="0"/>
              <a:t>8/13/2024</a:t>
            </a:fld>
            <a:endParaRPr lang="en-US" dirty="0"/>
          </a:p>
        </p:txBody>
      </p:sp>
      <p:sp>
        <p:nvSpPr>
          <p:cNvPr id="6" name="Footer Placeholder 5">
            <a:extLst>
              <a:ext uri="{FF2B5EF4-FFF2-40B4-BE49-F238E27FC236}">
                <a16:creationId xmlns:a16="http://schemas.microsoft.com/office/drawing/2014/main" id="{B41AF630-4AAC-4A50-A846-D8CE248B4C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519362-BC27-44F1-88EF-D36586B3E43B}"/>
              </a:ext>
            </a:extLst>
          </p:cNvPr>
          <p:cNvSpPr>
            <a:spLocks noGrp="1"/>
          </p:cNvSpPr>
          <p:nvPr>
            <p:ph type="sldNum" sz="quarter" idx="12"/>
          </p:nvPr>
        </p:nvSpPr>
        <p:spPr/>
        <p:txBody>
          <a:bodyPr/>
          <a:lstStyle/>
          <a:p>
            <a:fld id="{0AE507AB-F9A9-4072-9873-81FB605D3B6A}" type="slidenum">
              <a:rPr lang="en-US" smtClean="0"/>
              <a:t>‹#›</a:t>
            </a:fld>
            <a:endParaRPr lang="en-US" dirty="0"/>
          </a:p>
        </p:txBody>
      </p:sp>
    </p:spTree>
    <p:extLst>
      <p:ext uri="{BB962C8B-B14F-4D97-AF65-F5344CB8AC3E}">
        <p14:creationId xmlns:p14="http://schemas.microsoft.com/office/powerpoint/2010/main" val="148392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F6148-FC24-47FB-9693-B2BA579B1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80FC47-76FE-4A4C-9E89-A18AF289C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9B63C-D421-4E1A-8BC6-4A185B122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B25A1-3630-43A2-83DA-30B52C84CDA2}" type="datetimeFigureOut">
              <a:rPr lang="en-US" smtClean="0"/>
              <a:t>8/13/2024</a:t>
            </a:fld>
            <a:endParaRPr lang="en-US" dirty="0"/>
          </a:p>
        </p:txBody>
      </p:sp>
      <p:sp>
        <p:nvSpPr>
          <p:cNvPr id="5" name="Footer Placeholder 4">
            <a:extLst>
              <a:ext uri="{FF2B5EF4-FFF2-40B4-BE49-F238E27FC236}">
                <a16:creationId xmlns:a16="http://schemas.microsoft.com/office/drawing/2014/main" id="{3FA3E598-AD12-44CA-B553-8DC57431C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6E88773-18B2-4FC3-BFCE-46F4D7D60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507AB-F9A9-4072-9873-81FB605D3B6A}" type="slidenum">
              <a:rPr lang="en-US" smtClean="0"/>
              <a:t>‹#›</a:t>
            </a:fld>
            <a:endParaRPr lang="en-US" dirty="0"/>
          </a:p>
        </p:txBody>
      </p:sp>
    </p:spTree>
    <p:extLst>
      <p:ext uri="{BB962C8B-B14F-4D97-AF65-F5344CB8AC3E}">
        <p14:creationId xmlns:p14="http://schemas.microsoft.com/office/powerpoint/2010/main" val="3512758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31.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2364B5-C78B-4B45-BDD1-6D6BBE22D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126" y="3863910"/>
            <a:ext cx="3733446" cy="2853090"/>
          </a:xfrm>
          <a:prstGeom prst="rect">
            <a:avLst/>
          </a:prstGeom>
        </p:spPr>
      </p:pic>
      <p:sp>
        <p:nvSpPr>
          <p:cNvPr id="4" name="TextBox 3">
            <a:extLst>
              <a:ext uri="{FF2B5EF4-FFF2-40B4-BE49-F238E27FC236}">
                <a16:creationId xmlns:a16="http://schemas.microsoft.com/office/drawing/2014/main" id="{EC1A5315-DF65-4D19-879C-AEE9CB1416D5}"/>
              </a:ext>
            </a:extLst>
          </p:cNvPr>
          <p:cNvSpPr txBox="1"/>
          <p:nvPr/>
        </p:nvSpPr>
        <p:spPr>
          <a:xfrm>
            <a:off x="7433072" y="4136293"/>
            <a:ext cx="4302781" cy="2308324"/>
          </a:xfrm>
          <a:prstGeom prst="rect">
            <a:avLst/>
          </a:prstGeom>
          <a:noFill/>
        </p:spPr>
        <p:txBody>
          <a:bodyPr wrap="none" rtlCol="0">
            <a:spAutoFit/>
          </a:bodyPr>
          <a:lstStyle/>
          <a:p>
            <a:pPr algn="ctr"/>
            <a:r>
              <a:rPr lang="en-US" sz="4800" dirty="0">
                <a:latin typeface="Comic Sans MS" panose="030F0702030302020204" pitchFamily="66" charset="0"/>
              </a:rPr>
              <a:t>Mrs. Hewitson</a:t>
            </a:r>
          </a:p>
          <a:p>
            <a:pPr algn="ctr"/>
            <a:r>
              <a:rPr lang="en-US" sz="4800" dirty="0">
                <a:latin typeface="Comic Sans MS" panose="030F0702030302020204" pitchFamily="66" charset="0"/>
              </a:rPr>
              <a:t>3rd Grade</a:t>
            </a:r>
          </a:p>
          <a:p>
            <a:pPr algn="ctr"/>
            <a:r>
              <a:rPr lang="en-US" sz="4800" dirty="0">
                <a:latin typeface="Comic Sans MS" panose="030F0702030302020204" pitchFamily="66" charset="0"/>
              </a:rPr>
              <a:t>Room E10</a:t>
            </a:r>
          </a:p>
        </p:txBody>
      </p:sp>
      <p:sp>
        <p:nvSpPr>
          <p:cNvPr id="6" name="Rectangle 5">
            <a:extLst>
              <a:ext uri="{FF2B5EF4-FFF2-40B4-BE49-F238E27FC236}">
                <a16:creationId xmlns:a16="http://schemas.microsoft.com/office/drawing/2014/main" id="{B8DDF7BC-BE94-4096-BEEA-5723ACBC09C7}"/>
              </a:ext>
            </a:extLst>
          </p:cNvPr>
          <p:cNvSpPr/>
          <p:nvPr/>
        </p:nvSpPr>
        <p:spPr>
          <a:xfrm>
            <a:off x="4165105" y="967381"/>
            <a:ext cx="4408066"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Welcome to </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Back To School</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a:extLst>
              <a:ext uri="{FF2B5EF4-FFF2-40B4-BE49-F238E27FC236}">
                <a16:creationId xmlns:a16="http://schemas.microsoft.com/office/drawing/2014/main" id="{79280C11-2F5A-825D-E1A3-81A816258EF9}"/>
              </a:ext>
            </a:extLst>
          </p:cNvPr>
          <p:cNvSpPr txBox="1"/>
          <p:nvPr/>
        </p:nvSpPr>
        <p:spPr>
          <a:xfrm>
            <a:off x="4465122" y="2770716"/>
            <a:ext cx="4302781" cy="1384995"/>
          </a:xfrm>
          <a:prstGeom prst="rect">
            <a:avLst/>
          </a:prstGeom>
          <a:noFill/>
        </p:spPr>
        <p:txBody>
          <a:bodyPr wrap="square" rtlCol="0">
            <a:spAutoFit/>
          </a:bodyPr>
          <a:lstStyle/>
          <a:p>
            <a:pPr algn="ctr"/>
            <a:r>
              <a:rPr lang="en-US" sz="2800" b="1" dirty="0">
                <a:latin typeface="Comic Sans MS" panose="030F0702030302020204" pitchFamily="66" charset="0"/>
              </a:rPr>
              <a:t>Please find your child’s seat. We will begin at 6:00 and 6:30</a:t>
            </a:r>
          </a:p>
        </p:txBody>
      </p:sp>
    </p:spTree>
    <p:extLst>
      <p:ext uri="{BB962C8B-B14F-4D97-AF65-F5344CB8AC3E}">
        <p14:creationId xmlns:p14="http://schemas.microsoft.com/office/powerpoint/2010/main" val="1382422749"/>
      </p:ext>
    </p:extLst>
  </p:cSld>
  <p:clrMapOvr>
    <a:masterClrMapping/>
  </p:clrMapOvr>
  <mc:AlternateContent xmlns:mc="http://schemas.openxmlformats.org/markup-compatibility/2006">
    <mc:Choice xmlns:p14="http://schemas.microsoft.com/office/powerpoint/2010/main" Requires="p14">
      <p:transition spd="slow" p14:dur="1750" advClick="0" advTm="2000"/>
    </mc:Choice>
    <mc:Fallback>
      <p:transition spd="slow"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99">
            <a:alpha val="61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17CE1-76AF-4637-979D-8ADC902B0D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734" r="20574" b="64706"/>
          <a:stretch/>
        </p:blipFill>
        <p:spPr>
          <a:xfrm>
            <a:off x="3578253" y="464899"/>
            <a:ext cx="5035494" cy="1743057"/>
          </a:xfrm>
          <a:prstGeom prst="rect">
            <a:avLst/>
          </a:prstGeom>
        </p:spPr>
      </p:pic>
      <p:sp>
        <p:nvSpPr>
          <p:cNvPr id="4" name="TextBox 3">
            <a:extLst>
              <a:ext uri="{FF2B5EF4-FFF2-40B4-BE49-F238E27FC236}">
                <a16:creationId xmlns:a16="http://schemas.microsoft.com/office/drawing/2014/main" id="{998D23AB-6213-4468-A306-4A24DC147D56}"/>
              </a:ext>
            </a:extLst>
          </p:cNvPr>
          <p:cNvSpPr txBox="1"/>
          <p:nvPr/>
        </p:nvSpPr>
        <p:spPr>
          <a:xfrm>
            <a:off x="1903367" y="2468103"/>
            <a:ext cx="8385265" cy="3970318"/>
          </a:xfrm>
          <a:prstGeom prst="rect">
            <a:avLst/>
          </a:prstGeom>
          <a:noFill/>
        </p:spPr>
        <p:txBody>
          <a:bodyPr wrap="square">
            <a:spAutoFit/>
          </a:bodyPr>
          <a:lstStyle/>
          <a:p>
            <a:r>
              <a:rPr lang="en-US" sz="1800" dirty="0">
                <a:latin typeface="Comic Sans MS" panose="030F0702030302020204" pitchFamily="66" charset="0"/>
              </a:rPr>
              <a:t>Federal laws require us to limit food items in class. We do not have birthday parties, because of various food allergies.  However, I will give your child a pencil, a bookmark and/or a sticker.  We will sing Happy Birthday to celebrate them on their day, and they will receive a </a:t>
            </a:r>
            <a:r>
              <a:rPr lang="en-US" dirty="0">
                <a:latin typeface="Comic Sans MS" panose="030F0702030302020204" pitchFamily="66" charset="0"/>
              </a:rPr>
              <a:t>Homework Pass. </a:t>
            </a:r>
            <a:endParaRPr lang="en-US" sz="1800" dirty="0">
              <a:latin typeface="Comic Sans MS" panose="030F0702030302020204" pitchFamily="66" charset="0"/>
            </a:endParaRPr>
          </a:p>
          <a:p>
            <a:endParaRPr lang="en-US" sz="1800" dirty="0">
              <a:latin typeface="Comic Sans MS" panose="030F0702030302020204" pitchFamily="66" charset="0"/>
            </a:endParaRPr>
          </a:p>
          <a:p>
            <a:r>
              <a:rPr lang="en-US" sz="1800" dirty="0">
                <a:latin typeface="Comic Sans MS" panose="030F0702030302020204" pitchFamily="66" charset="0"/>
              </a:rPr>
              <a:t>*Non-food items/goodie bags are welcome! Please let me know ahead of time.  I will pass them ou</a:t>
            </a:r>
            <a:r>
              <a:rPr lang="en-US" dirty="0">
                <a:latin typeface="Comic Sans MS" panose="030F0702030302020204" pitchFamily="66" charset="0"/>
              </a:rPr>
              <a:t>t at the end of the school day. Please do not take them to the office.  Have your child bring goodie bags to the class. </a:t>
            </a:r>
          </a:p>
          <a:p>
            <a:endParaRPr lang="en-US" sz="1800" dirty="0">
              <a:latin typeface="Comic Sans MS" panose="030F0702030302020204" pitchFamily="66" charset="0"/>
            </a:endParaRPr>
          </a:p>
          <a:p>
            <a:r>
              <a:rPr lang="en-US" sz="1800" dirty="0">
                <a:latin typeface="Comic Sans MS" panose="030F0702030302020204" pitchFamily="66" charset="0"/>
              </a:rPr>
              <a:t>*We will have seasonal parties and occasional classroom transformation activities that include food items.  I will email parents of students with  allergies to make accommodations or adjustments</a:t>
            </a:r>
            <a:r>
              <a:rPr lang="en-US" dirty="0">
                <a:latin typeface="Comic Sans MS" panose="030F0702030302020204" pitchFamily="66" charset="0"/>
              </a:rPr>
              <a:t> to my lessons based on the type of allergy.  Please let me know of allergies on the student information form, and I will compile a class list. </a:t>
            </a:r>
            <a:endParaRPr lang="en-US" sz="1800" dirty="0">
              <a:latin typeface="Comic Sans MS" panose="030F0702030302020204" pitchFamily="66" charset="0"/>
            </a:endParaRPr>
          </a:p>
        </p:txBody>
      </p:sp>
      <p:pic>
        <p:nvPicPr>
          <p:cNvPr id="6146" name="Picture 2">
            <a:extLst>
              <a:ext uri="{FF2B5EF4-FFF2-40B4-BE49-F238E27FC236}">
                <a16:creationId xmlns:a16="http://schemas.microsoft.com/office/drawing/2014/main" id="{3B0683F5-F752-40E7-9330-8374D8F50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92" y="324978"/>
            <a:ext cx="13239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386B878-8DE8-43B5-B897-3B2D1F109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4891" y="52030"/>
            <a:ext cx="2133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D9F63F13-801C-48C2-2003-89338E6DDF6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03081" y="482141"/>
            <a:ext cx="609600" cy="609600"/>
          </a:xfrm>
          <a:prstGeom prst="rect">
            <a:avLst/>
          </a:prstGeom>
        </p:spPr>
      </p:pic>
    </p:spTree>
    <p:extLst>
      <p:ext uri="{BB962C8B-B14F-4D97-AF65-F5344CB8AC3E}">
        <p14:creationId xmlns:p14="http://schemas.microsoft.com/office/powerpoint/2010/main" val="2266909790"/>
      </p:ext>
    </p:extLst>
  </p:cSld>
  <p:clrMapOvr>
    <a:masterClrMapping/>
  </p:clrMapOvr>
  <mc:AlternateContent xmlns:mc="http://schemas.openxmlformats.org/markup-compatibility/2006">
    <mc:Choice xmlns:p14="http://schemas.microsoft.com/office/powerpoint/2010/main" Requires="p14">
      <p:transition spd="slow" p14:dur="2000" advTm="47000"/>
    </mc:Choice>
    <mc:Fallback>
      <p:transition spd="slow" advTm="4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860804-B1A3-EECE-C56B-BCF9C3366057}"/>
              </a:ext>
            </a:extLst>
          </p:cNvPr>
          <p:cNvSpPr txBox="1"/>
          <p:nvPr/>
        </p:nvSpPr>
        <p:spPr>
          <a:xfrm>
            <a:off x="4191000" y="1665625"/>
            <a:ext cx="7345680" cy="4093428"/>
          </a:xfrm>
          <a:prstGeom prst="rect">
            <a:avLst/>
          </a:prstGeom>
          <a:noFill/>
        </p:spPr>
        <p:txBody>
          <a:bodyPr wrap="square" rtlCol="0">
            <a:spAutoFit/>
          </a:bodyPr>
          <a:lstStyle/>
          <a:p>
            <a:r>
              <a:rPr lang="en-US" sz="2000" b="1" dirty="0">
                <a:latin typeface="Comic Sans MS" panose="030F0702030302020204" pitchFamily="66" charset="0"/>
              </a:rPr>
              <a:t>Forms for parent volunteers are located on the stand-up table.  I will have parent volunteers each Tuesday.  Volunteers will be running multiplication checks.  Due to the limited time constraint with our daily schedules, I will only have one day a week for volunteering.  If you are interested in coming in on Tuesdays, you will be placed on a rotation.  This often results in parents coming in 4-5 times throughout the year.  We will also have special occasions where parents are welcome to come in and help. Volunteers will need to be cleared through the office. I do not start volunteers until the week after Labor Day.  This will allow us to work on class routine before starting multiplication checks. </a:t>
            </a:r>
          </a:p>
        </p:txBody>
      </p:sp>
      <p:sp>
        <p:nvSpPr>
          <p:cNvPr id="6" name="Rectangle 5">
            <a:extLst>
              <a:ext uri="{FF2B5EF4-FFF2-40B4-BE49-F238E27FC236}">
                <a16:creationId xmlns:a16="http://schemas.microsoft.com/office/drawing/2014/main" id="{C70CC99B-9F84-C2B3-417D-10F3EE3E1175}"/>
              </a:ext>
            </a:extLst>
          </p:cNvPr>
          <p:cNvSpPr/>
          <p:nvPr/>
        </p:nvSpPr>
        <p:spPr>
          <a:xfrm>
            <a:off x="638696" y="132695"/>
            <a:ext cx="551965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arent Volunteers: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descr="Clipart Panda - Free Clipart Images">
            <a:extLst>
              <a:ext uri="{FF2B5EF4-FFF2-40B4-BE49-F238E27FC236}">
                <a16:creationId xmlns:a16="http://schemas.microsoft.com/office/drawing/2014/main" id="{9ACC1D47-7897-7790-A27D-9DA82177B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91" y="2308655"/>
            <a:ext cx="3247969" cy="2807368"/>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a:extLst>
              <a:ext uri="{FF2B5EF4-FFF2-40B4-BE49-F238E27FC236}">
                <a16:creationId xmlns:a16="http://schemas.microsoft.com/office/drawing/2014/main" id="{61912A04-C342-01DC-586C-93C4437257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87525" y="388306"/>
            <a:ext cx="609600" cy="609600"/>
          </a:xfrm>
          <a:prstGeom prst="rect">
            <a:avLst/>
          </a:prstGeom>
        </p:spPr>
      </p:pic>
    </p:spTree>
    <p:extLst>
      <p:ext uri="{BB962C8B-B14F-4D97-AF65-F5344CB8AC3E}">
        <p14:creationId xmlns:p14="http://schemas.microsoft.com/office/powerpoint/2010/main" val="2833781036"/>
      </p:ext>
    </p:extLst>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5A415F-9E53-433F-A5F4-FD07742989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7462"/>
          <a:stretch/>
        </p:blipFill>
        <p:spPr>
          <a:xfrm>
            <a:off x="108562" y="446427"/>
            <a:ext cx="5987438" cy="1042739"/>
          </a:xfrm>
          <a:prstGeom prst="rect">
            <a:avLst/>
          </a:prstGeom>
        </p:spPr>
      </p:pic>
      <p:sp>
        <p:nvSpPr>
          <p:cNvPr id="4" name="TextBox 3">
            <a:extLst>
              <a:ext uri="{FF2B5EF4-FFF2-40B4-BE49-F238E27FC236}">
                <a16:creationId xmlns:a16="http://schemas.microsoft.com/office/drawing/2014/main" id="{18F36B0D-EE14-4216-8A10-82F6AB4B6DCE}"/>
              </a:ext>
            </a:extLst>
          </p:cNvPr>
          <p:cNvSpPr txBox="1"/>
          <p:nvPr/>
        </p:nvSpPr>
        <p:spPr>
          <a:xfrm>
            <a:off x="734787" y="1911216"/>
            <a:ext cx="3771899" cy="2462213"/>
          </a:xfrm>
          <a:prstGeom prst="rect">
            <a:avLst/>
          </a:prstGeom>
          <a:noFill/>
        </p:spPr>
        <p:txBody>
          <a:bodyPr wrap="square">
            <a:spAutoFit/>
          </a:bodyPr>
          <a:lstStyle/>
          <a:p>
            <a:pPr algn="ctr"/>
            <a:r>
              <a:rPr lang="en-US" sz="1800" dirty="0">
                <a:latin typeface="Comic Sans MS" panose="030F0702030302020204" pitchFamily="66" charset="0"/>
              </a:rPr>
              <a:t>The best way to contact me is through e-mail.  Please allow at least 24 hours for a response.  Although, most times I respond right away.</a:t>
            </a:r>
          </a:p>
          <a:p>
            <a:pPr algn="ctr"/>
            <a:r>
              <a:rPr lang="en-US" sz="1600" dirty="0">
                <a:latin typeface="Comic Sans MS" panose="030F0702030302020204" pitchFamily="66" charset="0"/>
              </a:rPr>
              <a:t>*Please note that I don’t always see the phone blinking, so phone messages may not be answered or seen right away. </a:t>
            </a:r>
          </a:p>
        </p:txBody>
      </p:sp>
      <p:pic>
        <p:nvPicPr>
          <p:cNvPr id="5" name="Picture 4">
            <a:extLst>
              <a:ext uri="{FF2B5EF4-FFF2-40B4-BE49-F238E27FC236}">
                <a16:creationId xmlns:a16="http://schemas.microsoft.com/office/drawing/2014/main" id="{E1933D6C-B3C7-4E15-B721-599A65D4DD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77" b="56538"/>
          <a:stretch/>
        </p:blipFill>
        <p:spPr>
          <a:xfrm>
            <a:off x="7281615" y="287409"/>
            <a:ext cx="3651996" cy="1201757"/>
          </a:xfrm>
          <a:prstGeom prst="rect">
            <a:avLst/>
          </a:prstGeom>
        </p:spPr>
      </p:pic>
      <p:sp>
        <p:nvSpPr>
          <p:cNvPr id="7" name="TextBox 6">
            <a:extLst>
              <a:ext uri="{FF2B5EF4-FFF2-40B4-BE49-F238E27FC236}">
                <a16:creationId xmlns:a16="http://schemas.microsoft.com/office/drawing/2014/main" id="{EA5C1AAC-9DE6-4009-B19D-256E676B8A90}"/>
              </a:ext>
            </a:extLst>
          </p:cNvPr>
          <p:cNvSpPr txBox="1"/>
          <p:nvPr/>
        </p:nvSpPr>
        <p:spPr>
          <a:xfrm>
            <a:off x="6098178" y="1616713"/>
            <a:ext cx="6093822" cy="1877437"/>
          </a:xfrm>
          <a:prstGeom prst="rect">
            <a:avLst/>
          </a:prstGeom>
          <a:noFill/>
        </p:spPr>
        <p:txBody>
          <a:bodyPr wrap="square">
            <a:spAutoFit/>
          </a:bodyPr>
          <a:lstStyle/>
          <a:p>
            <a:pPr algn="ctr"/>
            <a:r>
              <a:rPr lang="en-US" dirty="0">
                <a:latin typeface="Comic Sans MS" panose="030F0702030302020204" pitchFamily="66" charset="0"/>
              </a:rPr>
              <a:t>E-mail: </a:t>
            </a:r>
          </a:p>
          <a:p>
            <a:pPr algn="ctr"/>
            <a:r>
              <a:rPr lang="en-US" dirty="0">
                <a:latin typeface="Comic Sans MS" panose="030F0702030302020204" pitchFamily="66" charset="0"/>
              </a:rPr>
              <a:t>jhewitson@Murrieta.k12.ca.us</a:t>
            </a:r>
          </a:p>
          <a:p>
            <a:pPr algn="ctr"/>
            <a:r>
              <a:rPr lang="en-US" sz="1600" dirty="0">
                <a:latin typeface="Comic Sans MS" panose="030F0702030302020204" pitchFamily="66" charset="0"/>
              </a:rPr>
              <a:t>Phone: 951-969-1421 Ext. 2630</a:t>
            </a:r>
          </a:p>
          <a:p>
            <a:pPr algn="ctr"/>
            <a:r>
              <a:rPr lang="en-US" sz="1600" dirty="0">
                <a:latin typeface="Comic Sans MS" panose="030F0702030302020204" pitchFamily="66" charset="0"/>
              </a:rPr>
              <a:t>I have a middle schooler that I need to pick up after school.  Email is the best way to contact me. I will, however, be available through appointments.  This will allow me time to set up an alternate pick-up for my daughter. </a:t>
            </a:r>
          </a:p>
        </p:txBody>
      </p:sp>
      <p:pic>
        <p:nvPicPr>
          <p:cNvPr id="1026" name="Picture 2">
            <a:extLst>
              <a:ext uri="{FF2B5EF4-FFF2-40B4-BE49-F238E27FC236}">
                <a16:creationId xmlns:a16="http://schemas.microsoft.com/office/drawing/2014/main" id="{BD2D9985-FFFA-4AC2-9490-8423D9E025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218" y="3739396"/>
            <a:ext cx="2718262" cy="2935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F42F9F-F6EF-4059-8510-33AB7A6BA7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520" y="4743449"/>
            <a:ext cx="19526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8" name="Recorded Sound">
            <a:hlinkClick r:id="" action="ppaction://media"/>
            <a:extLst>
              <a:ext uri="{FF2B5EF4-FFF2-40B4-BE49-F238E27FC236}">
                <a16:creationId xmlns:a16="http://schemas.microsoft.com/office/drawing/2014/main" id="{0B9FBEC3-538C-0974-8A9E-A54440FB40F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384007" y="390853"/>
            <a:ext cx="609600" cy="609600"/>
          </a:xfrm>
          <a:prstGeom prst="rect">
            <a:avLst/>
          </a:prstGeom>
        </p:spPr>
      </p:pic>
    </p:spTree>
    <p:extLst>
      <p:ext uri="{BB962C8B-B14F-4D97-AF65-F5344CB8AC3E}">
        <p14:creationId xmlns:p14="http://schemas.microsoft.com/office/powerpoint/2010/main" val="988822925"/>
      </p:ext>
    </p:extLst>
  </p:cSld>
  <p:clrMapOvr>
    <a:masterClrMapping/>
  </p:clrMapOvr>
  <mc:AlternateContent xmlns:mc="http://schemas.openxmlformats.org/markup-compatibility/2006">
    <mc:Choice xmlns:p14="http://schemas.microsoft.com/office/powerpoint/2010/main" Requires="p14">
      <p:transition spd="slow" p14:dur="2000" advClick="0" advTm="39000"/>
    </mc:Choice>
    <mc:Fallback>
      <p:transition spd="slow" advClick="0" advTm="3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1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CB9C0B-BF27-781F-949A-61DC361E0840}"/>
              </a:ext>
            </a:extLst>
          </p:cNvPr>
          <p:cNvSpPr/>
          <p:nvPr/>
        </p:nvSpPr>
        <p:spPr>
          <a:xfrm>
            <a:off x="2375911" y="879455"/>
            <a:ext cx="7440178"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Thank you for your time. </a:t>
            </a:r>
          </a:p>
        </p:txBody>
      </p:sp>
      <p:pic>
        <p:nvPicPr>
          <p:cNvPr id="2050" name="Picture 2" descr="15+ Thank You Animated Clip Art">
            <a:extLst>
              <a:ext uri="{FF2B5EF4-FFF2-40B4-BE49-F238E27FC236}">
                <a16:creationId xmlns:a16="http://schemas.microsoft.com/office/drawing/2014/main" id="{89235C22-61DC-1A80-AAFB-1CC1E7FE5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495" y="2484119"/>
            <a:ext cx="3674745" cy="367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08912"/>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F50A9F-2067-45CC-B3D7-C3B77D4F25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4762"/>
          <a:stretch/>
        </p:blipFill>
        <p:spPr>
          <a:xfrm>
            <a:off x="2684124" y="313507"/>
            <a:ext cx="6823752" cy="1234379"/>
          </a:xfrm>
          <a:prstGeom prst="rect">
            <a:avLst/>
          </a:prstGeom>
        </p:spPr>
      </p:pic>
      <p:sp>
        <p:nvSpPr>
          <p:cNvPr id="5" name="TextBox 4">
            <a:extLst>
              <a:ext uri="{FF2B5EF4-FFF2-40B4-BE49-F238E27FC236}">
                <a16:creationId xmlns:a16="http://schemas.microsoft.com/office/drawing/2014/main" id="{E21290EF-3D2A-4556-A723-E2859B865127}"/>
              </a:ext>
            </a:extLst>
          </p:cNvPr>
          <p:cNvSpPr txBox="1"/>
          <p:nvPr/>
        </p:nvSpPr>
        <p:spPr>
          <a:xfrm>
            <a:off x="5536668" y="2748514"/>
            <a:ext cx="5777245" cy="2585323"/>
          </a:xfrm>
          <a:prstGeom prst="rect">
            <a:avLst/>
          </a:prstGeom>
          <a:solidFill>
            <a:srgbClr val="FFFF99"/>
          </a:solidFill>
        </p:spPr>
        <p:txBody>
          <a:bodyPr wrap="square" rtlCol="0">
            <a:spAutoFit/>
          </a:bodyPr>
          <a:lstStyle/>
          <a:p>
            <a:r>
              <a:rPr lang="en-US" dirty="0">
                <a:latin typeface="Comic Sans MS" panose="030F0702030302020204" pitchFamily="66" charset="0"/>
              </a:rPr>
              <a:t>I believe that the parent-child-teacher connection is integral to success in school.  I am here to support you and your child and will always be their advocate.  I hope you let me know if you have any concerns about home or school life.  Your child’s happiness and overall wellbeing are priorities to me during their time in third  grade.  I want them to feel safe and loved within the walls of our room and in our school!</a:t>
            </a:r>
          </a:p>
        </p:txBody>
      </p:sp>
      <p:pic>
        <p:nvPicPr>
          <p:cNvPr id="6" name="Picture 5" descr="kid-with-school-supplies_WhimsyClips.png">
            <a:extLst>
              <a:ext uri="{FF2B5EF4-FFF2-40B4-BE49-F238E27FC236}">
                <a16:creationId xmlns:a16="http://schemas.microsoft.com/office/drawing/2014/main" id="{3A482057-349A-4D2A-800D-D10F2833F9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804" y="2508423"/>
            <a:ext cx="1559156" cy="3362013"/>
          </a:xfrm>
          <a:prstGeom prst="rect">
            <a:avLst/>
          </a:prstGeom>
        </p:spPr>
      </p:pic>
      <p:pic>
        <p:nvPicPr>
          <p:cNvPr id="7" name="Picture 6" descr="phys-ed_WhimsyClips.png">
            <a:extLst>
              <a:ext uri="{FF2B5EF4-FFF2-40B4-BE49-F238E27FC236}">
                <a16:creationId xmlns:a16="http://schemas.microsoft.com/office/drawing/2014/main" id="{45374EFF-869F-443F-8360-9FB67FD7CE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072" y="2895095"/>
            <a:ext cx="2039484" cy="3362013"/>
          </a:xfrm>
          <a:prstGeom prst="rect">
            <a:avLst/>
          </a:prstGeom>
        </p:spPr>
      </p:pic>
      <p:pic>
        <p:nvPicPr>
          <p:cNvPr id="2" name="Intro">
            <a:hlinkClick r:id="" action="ppaction://media"/>
            <a:extLst>
              <a:ext uri="{FF2B5EF4-FFF2-40B4-BE49-F238E27FC236}">
                <a16:creationId xmlns:a16="http://schemas.microsoft.com/office/drawing/2014/main" id="{FFE2D576-19EC-1267-E4CA-57FE85D0EA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7933" y="487877"/>
            <a:ext cx="609600" cy="609600"/>
          </a:xfrm>
          <a:prstGeom prst="rect">
            <a:avLst/>
          </a:prstGeom>
        </p:spPr>
      </p:pic>
    </p:spTree>
    <p:extLst>
      <p:ext uri="{BB962C8B-B14F-4D97-AF65-F5344CB8AC3E}">
        <p14:creationId xmlns:p14="http://schemas.microsoft.com/office/powerpoint/2010/main" val="4165022878"/>
      </p:ext>
    </p:extLst>
  </p:cSld>
  <p:clrMapOvr>
    <a:masterClrMapping/>
  </p:clrMapOvr>
  <mc:AlternateContent xmlns:mc="http://schemas.openxmlformats.org/markup-compatibility/2006">
    <mc:Choice xmlns:p14="http://schemas.microsoft.com/office/powerpoint/2010/main" Requires="p14">
      <p:transition spd="slow" p14:dur="2000" advTm="26000"/>
    </mc:Choice>
    <mc:Fallback>
      <p:transition spd="slow"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0E5B5C-40EA-4245-AF6E-E13558950681}"/>
              </a:ext>
            </a:extLst>
          </p:cNvPr>
          <p:cNvSpPr txBox="1"/>
          <p:nvPr/>
        </p:nvSpPr>
        <p:spPr>
          <a:xfrm>
            <a:off x="296686" y="1762582"/>
            <a:ext cx="4680261" cy="3708708"/>
          </a:xfrm>
          <a:prstGeom prst="rect">
            <a:avLst/>
          </a:prstGeom>
          <a:noFill/>
        </p:spPr>
        <p:txBody>
          <a:bodyPr wrap="square" rtlCol="0">
            <a:spAutoFit/>
          </a:bodyPr>
          <a:lstStyle/>
          <a:p>
            <a:endParaRPr lang="en-US" sz="1100" dirty="0">
              <a:latin typeface="Comic Sans MS" panose="030F0702030302020204" pitchFamily="66" charset="0"/>
            </a:endParaRPr>
          </a:p>
          <a:p>
            <a:r>
              <a:rPr lang="en-US" sz="1600" b="1" dirty="0">
                <a:latin typeface="Comic Sans MS" panose="030F0702030302020204" pitchFamily="66" charset="0"/>
              </a:rPr>
              <a:t>We use a daily class clip chart to monitor behavior.  Students start on green every morning.  Each day your child will come home with a color on their planner.  Please keep a look out for this.  If they moved their clip down, there will sometimes be a note from me to explain the reason. Please initial to show me that you have seen it. Daily charts will go home everyday.  Please sign them over the weekend, and have your child bring them in on Mondays.  Students will not receive their ticket for the day, if they do not have their signed behavior chart. </a:t>
            </a:r>
          </a:p>
        </p:txBody>
      </p:sp>
      <p:pic>
        <p:nvPicPr>
          <p:cNvPr id="5" name="Picture 4">
            <a:extLst>
              <a:ext uri="{FF2B5EF4-FFF2-40B4-BE49-F238E27FC236}">
                <a16:creationId xmlns:a16="http://schemas.microsoft.com/office/drawing/2014/main" id="{E84944FB-B50E-481C-95F6-5E7A3FF9CD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106"/>
          <a:stretch/>
        </p:blipFill>
        <p:spPr>
          <a:xfrm>
            <a:off x="4058044" y="490269"/>
            <a:ext cx="4075911" cy="896441"/>
          </a:xfrm>
          <a:prstGeom prst="rect">
            <a:avLst/>
          </a:prstGeom>
        </p:spPr>
      </p:pic>
      <p:pic>
        <p:nvPicPr>
          <p:cNvPr id="6" name="Picture 2" descr="b5e1b907-4831-46f9-93f4-b9286a0f049f@namprd17">
            <a:extLst>
              <a:ext uri="{FF2B5EF4-FFF2-40B4-BE49-F238E27FC236}">
                <a16:creationId xmlns:a16="http://schemas.microsoft.com/office/drawing/2014/main" id="{8FED0D5C-BC4F-4870-822A-27E5F6325D38}"/>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9533655" y="160204"/>
            <a:ext cx="1399955" cy="653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76EE80E-3AD8-4F94-AD7D-7B8D046B083E}"/>
              </a:ext>
            </a:extLst>
          </p:cNvPr>
          <p:cNvSpPr txBox="1"/>
          <p:nvPr/>
        </p:nvSpPr>
        <p:spPr>
          <a:xfrm>
            <a:off x="6376648" y="4861762"/>
            <a:ext cx="2965268" cy="1815882"/>
          </a:xfrm>
          <a:prstGeom prst="rect">
            <a:avLst/>
          </a:prstGeom>
          <a:noFill/>
        </p:spPr>
        <p:txBody>
          <a:bodyPr wrap="square" rtlCol="0">
            <a:spAutoFit/>
          </a:bodyPr>
          <a:lstStyle/>
          <a:p>
            <a:r>
              <a:rPr lang="en-US" sz="1400" b="1" dirty="0">
                <a:latin typeface="Comic Sans MS" panose="030F0702030302020204" pitchFamily="66" charset="0"/>
              </a:rPr>
              <a:t>Students will have a chart, similar to this one, at their desk.  They will monitor their behavior throughout the day. Please refer to the Classroom Management Agreement for specific colors and what they mean. </a:t>
            </a:r>
          </a:p>
        </p:txBody>
      </p:sp>
      <p:sp>
        <p:nvSpPr>
          <p:cNvPr id="8" name="Arrow: Curved Down 7">
            <a:extLst>
              <a:ext uri="{FF2B5EF4-FFF2-40B4-BE49-F238E27FC236}">
                <a16:creationId xmlns:a16="http://schemas.microsoft.com/office/drawing/2014/main" id="{521DA1DD-A42B-4493-8FD5-3A76CEF560B2}"/>
              </a:ext>
            </a:extLst>
          </p:cNvPr>
          <p:cNvSpPr/>
          <p:nvPr/>
        </p:nvSpPr>
        <p:spPr>
          <a:xfrm rot="19643375">
            <a:off x="8438892" y="4219776"/>
            <a:ext cx="849086" cy="4485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E1A3FBF8-519A-4985-A243-A528EC5D9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4762" y="1762582"/>
            <a:ext cx="2311409" cy="2631406"/>
          </a:xfrm>
          <a:prstGeom prst="rect">
            <a:avLst/>
          </a:prstGeom>
        </p:spPr>
      </p:pic>
      <p:sp>
        <p:nvSpPr>
          <p:cNvPr id="11" name="Arrow: Right 10">
            <a:extLst>
              <a:ext uri="{FF2B5EF4-FFF2-40B4-BE49-F238E27FC236}">
                <a16:creationId xmlns:a16="http://schemas.microsoft.com/office/drawing/2014/main" id="{7AFCD14C-A80B-48E6-82A2-172CD604EC6D}"/>
              </a:ext>
            </a:extLst>
          </p:cNvPr>
          <p:cNvSpPr/>
          <p:nvPr/>
        </p:nvSpPr>
        <p:spPr>
          <a:xfrm>
            <a:off x="4802909" y="3001818"/>
            <a:ext cx="498764" cy="267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C103C0-0F75-6404-E54E-A0671D28F8D6}"/>
              </a:ext>
            </a:extLst>
          </p:cNvPr>
          <p:cNvSpPr txBox="1"/>
          <p:nvPr/>
        </p:nvSpPr>
        <p:spPr>
          <a:xfrm>
            <a:off x="257299" y="5471290"/>
            <a:ext cx="4506223" cy="1077218"/>
          </a:xfrm>
          <a:prstGeom prst="rect">
            <a:avLst/>
          </a:prstGeom>
          <a:noFill/>
        </p:spPr>
        <p:txBody>
          <a:bodyPr wrap="square" rtlCol="0">
            <a:spAutoFit/>
          </a:bodyPr>
          <a:lstStyle/>
          <a:p>
            <a:r>
              <a:rPr lang="en-US" sz="1600" b="1" dirty="0">
                <a:latin typeface="Comic Sans MS" panose="030F0702030302020204" pitchFamily="66" charset="0"/>
              </a:rPr>
              <a:t>*Please consider signing up for our monthly treasure box.  This will help me keep our box stocked and students interested in earning tickets. </a:t>
            </a:r>
          </a:p>
        </p:txBody>
      </p:sp>
      <p:pic>
        <p:nvPicPr>
          <p:cNvPr id="9" name="Recorded Sound">
            <a:hlinkClick r:id="" action="ppaction://media"/>
            <a:extLst>
              <a:ext uri="{FF2B5EF4-FFF2-40B4-BE49-F238E27FC236}">
                <a16:creationId xmlns:a16="http://schemas.microsoft.com/office/drawing/2014/main" id="{B00A8855-A48C-5756-6A71-EB55E00BB2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7304" y="185469"/>
            <a:ext cx="609600" cy="609600"/>
          </a:xfrm>
          <a:prstGeom prst="rect">
            <a:avLst/>
          </a:prstGeom>
        </p:spPr>
      </p:pic>
    </p:spTree>
    <p:extLst>
      <p:ext uri="{BB962C8B-B14F-4D97-AF65-F5344CB8AC3E}">
        <p14:creationId xmlns:p14="http://schemas.microsoft.com/office/powerpoint/2010/main" val="4214831768"/>
      </p:ext>
    </p:extLst>
  </p:cSld>
  <p:clrMapOvr>
    <a:masterClrMapping/>
  </p:clrMapOvr>
  <mc:AlternateContent xmlns:mc="http://schemas.openxmlformats.org/markup-compatibility/2006">
    <mc:Choice xmlns:p14="http://schemas.microsoft.com/office/powerpoint/2010/main" Requires="p14">
      <p:transition spd="slow" p14:dur="2000" advTm="52000"/>
    </mc:Choice>
    <mc:Fallback>
      <p:transition spd="slow" advTm="5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7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8A8814-7DB3-47A8-971D-F71D90939399}"/>
              </a:ext>
            </a:extLst>
          </p:cNvPr>
          <p:cNvPicPr>
            <a:picLocks noChangeAspect="1"/>
          </p:cNvPicPr>
          <p:nvPr/>
        </p:nvPicPr>
        <p:blipFill>
          <a:blip r:embed="rId4"/>
          <a:stretch>
            <a:fillRect/>
          </a:stretch>
        </p:blipFill>
        <p:spPr>
          <a:xfrm>
            <a:off x="3286710" y="256010"/>
            <a:ext cx="5618580" cy="906584"/>
          </a:xfrm>
          <a:prstGeom prst="rect">
            <a:avLst/>
          </a:prstGeom>
        </p:spPr>
      </p:pic>
      <p:pic>
        <p:nvPicPr>
          <p:cNvPr id="7" name="Picture 6">
            <a:extLst>
              <a:ext uri="{FF2B5EF4-FFF2-40B4-BE49-F238E27FC236}">
                <a16:creationId xmlns:a16="http://schemas.microsoft.com/office/drawing/2014/main" id="{B39F46F9-0670-46F2-BF53-D9EB242394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90" y="2556195"/>
            <a:ext cx="2394622" cy="2789464"/>
          </a:xfrm>
          <a:prstGeom prst="rect">
            <a:avLst/>
          </a:prstGeom>
        </p:spPr>
      </p:pic>
      <p:sp>
        <p:nvSpPr>
          <p:cNvPr id="9" name="TextBox 8">
            <a:extLst>
              <a:ext uri="{FF2B5EF4-FFF2-40B4-BE49-F238E27FC236}">
                <a16:creationId xmlns:a16="http://schemas.microsoft.com/office/drawing/2014/main" id="{967B6200-996E-499D-A670-7CDFCAAC73A5}"/>
              </a:ext>
            </a:extLst>
          </p:cNvPr>
          <p:cNvSpPr txBox="1"/>
          <p:nvPr/>
        </p:nvSpPr>
        <p:spPr>
          <a:xfrm>
            <a:off x="5123906" y="2750598"/>
            <a:ext cx="5618580" cy="1754326"/>
          </a:xfrm>
          <a:prstGeom prst="rect">
            <a:avLst/>
          </a:prstGeom>
          <a:noFill/>
        </p:spPr>
        <p:txBody>
          <a:bodyPr wrap="square">
            <a:spAutoFit/>
          </a:bodyPr>
          <a:lstStyle/>
          <a:p>
            <a:r>
              <a:rPr lang="en-US" sz="1800" dirty="0">
                <a:latin typeface="Comic Sans MS" panose="030F0702030302020204" pitchFamily="66" charset="0"/>
              </a:rPr>
              <a:t>Please make sure that you have established a pick-up location, and that your child is aware of what to do after school.  Most parents use the grass/gate area or the loops as a pick-up location. If you are dropping off in the loop, please remember to pull forward, so that we can keep the traffic flowing. </a:t>
            </a:r>
            <a:endParaRPr lang="en-US" sz="2000" dirty="0">
              <a:latin typeface="Comic Sans MS" panose="030F0702030302020204" pitchFamily="66" charset="0"/>
            </a:endParaRPr>
          </a:p>
        </p:txBody>
      </p:sp>
      <p:pic>
        <p:nvPicPr>
          <p:cNvPr id="2" name="Transportation">
            <a:hlinkClick r:id="" action="ppaction://media"/>
            <a:extLst>
              <a:ext uri="{FF2B5EF4-FFF2-40B4-BE49-F238E27FC236}">
                <a16:creationId xmlns:a16="http://schemas.microsoft.com/office/drawing/2014/main" id="{FDF567FC-59AC-D961-E3AE-D1F45720FB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925" y="156110"/>
            <a:ext cx="609600" cy="609600"/>
          </a:xfrm>
          <a:prstGeom prst="rect">
            <a:avLst/>
          </a:prstGeom>
        </p:spPr>
      </p:pic>
    </p:spTree>
    <p:extLst>
      <p:ext uri="{BB962C8B-B14F-4D97-AF65-F5344CB8AC3E}">
        <p14:creationId xmlns:p14="http://schemas.microsoft.com/office/powerpoint/2010/main" val="1505886945"/>
      </p:ext>
    </p:extLst>
  </p:cSld>
  <p:clrMapOvr>
    <a:masterClrMapping/>
  </p:clrMapOvr>
  <mc:AlternateContent xmlns:mc="http://schemas.openxmlformats.org/markup-compatibility/2006">
    <mc:Choice xmlns:p14="http://schemas.microsoft.com/office/powerpoint/2010/main" Requires="p14">
      <p:transition spd="slow" p14:dur="2000" advTm="19000"/>
    </mc:Choice>
    <mc:Fallback>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77700B-5F85-49B4-9356-1F59BA81F0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9510"/>
          <a:stretch/>
        </p:blipFill>
        <p:spPr>
          <a:xfrm>
            <a:off x="3623265" y="310935"/>
            <a:ext cx="4945469" cy="1165167"/>
          </a:xfrm>
          <a:prstGeom prst="rect">
            <a:avLst/>
          </a:prstGeom>
        </p:spPr>
      </p:pic>
      <p:sp>
        <p:nvSpPr>
          <p:cNvPr id="3" name="TextBox 2">
            <a:extLst>
              <a:ext uri="{FF2B5EF4-FFF2-40B4-BE49-F238E27FC236}">
                <a16:creationId xmlns:a16="http://schemas.microsoft.com/office/drawing/2014/main" id="{0E559B74-20EB-49A3-A1B7-8311DBDCA55E}"/>
              </a:ext>
            </a:extLst>
          </p:cNvPr>
          <p:cNvSpPr txBox="1"/>
          <p:nvPr/>
        </p:nvSpPr>
        <p:spPr>
          <a:xfrm>
            <a:off x="3025270" y="1505524"/>
            <a:ext cx="6141457" cy="5355312"/>
          </a:xfrm>
          <a:prstGeom prst="rect">
            <a:avLst/>
          </a:prstGeom>
          <a:noFill/>
        </p:spPr>
        <p:txBody>
          <a:bodyPr wrap="square" rtlCol="0">
            <a:spAutoFit/>
          </a:bodyPr>
          <a:lstStyle/>
          <a:p>
            <a:r>
              <a:rPr lang="en-US" dirty="0">
                <a:latin typeface="Comic Sans MS" panose="030F0702030302020204" pitchFamily="66" charset="0"/>
              </a:rPr>
              <a:t>Homework consists of math and reading. </a:t>
            </a:r>
          </a:p>
          <a:p>
            <a:endParaRPr lang="en-US" dirty="0">
              <a:latin typeface="Comic Sans MS" panose="030F0702030302020204" pitchFamily="66" charset="0"/>
            </a:endParaRPr>
          </a:p>
          <a:p>
            <a:r>
              <a:rPr lang="en-US" dirty="0">
                <a:latin typeface="Comic Sans MS" panose="030F0702030302020204" pitchFamily="66" charset="0"/>
              </a:rPr>
              <a:t>Math: </a:t>
            </a:r>
          </a:p>
          <a:p>
            <a:r>
              <a:rPr lang="en-US" dirty="0">
                <a:latin typeface="Comic Sans MS" panose="030F0702030302020204" pitchFamily="66" charset="0"/>
              </a:rPr>
              <a:t>*One Go Math page per night. Students will have time to work on it in class and will take home what they don’t get finished. We will review this page the following morning. Students may incorporate IReady for extra math practice. </a:t>
            </a:r>
          </a:p>
          <a:p>
            <a:endParaRPr lang="en-US" dirty="0">
              <a:latin typeface="Comic Sans MS" panose="030F0702030302020204" pitchFamily="66" charset="0"/>
            </a:endParaRPr>
          </a:p>
          <a:p>
            <a:r>
              <a:rPr lang="en-US" dirty="0">
                <a:latin typeface="Comic Sans MS" panose="030F0702030302020204" pitchFamily="66" charset="0"/>
              </a:rPr>
              <a:t>*Reading: 15-20 minutes each night. Students may use IReady for the reading practice.  A reading log will be sent home.  I will check it every Friday.  However, reading logs will be collected each month. They should stay in their binder. </a:t>
            </a:r>
          </a:p>
          <a:p>
            <a:endParaRPr lang="en-US"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*Daily Multiplication Practice:  In a few weeks, we will begin working on a weekly multiplication brochure that will be due on Friday. </a:t>
            </a:r>
          </a:p>
          <a:p>
            <a:endParaRPr lang="en-US" dirty="0">
              <a:latin typeface="Comic Sans MS" panose="030F0702030302020204" pitchFamily="66" charset="0"/>
            </a:endParaRPr>
          </a:p>
        </p:txBody>
      </p:sp>
      <p:pic>
        <p:nvPicPr>
          <p:cNvPr id="4" name="Picture 3">
            <a:extLst>
              <a:ext uri="{FF2B5EF4-FFF2-40B4-BE49-F238E27FC236}">
                <a16:creationId xmlns:a16="http://schemas.microsoft.com/office/drawing/2014/main" id="{B743B5F6-EB7B-4B32-8D3B-B4213380B7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912" y="1439477"/>
            <a:ext cx="1712081" cy="3979046"/>
          </a:xfrm>
          <a:prstGeom prst="rect">
            <a:avLst/>
          </a:prstGeom>
        </p:spPr>
      </p:pic>
      <p:pic>
        <p:nvPicPr>
          <p:cNvPr id="2050" name="Picture 2">
            <a:extLst>
              <a:ext uri="{FF2B5EF4-FFF2-40B4-BE49-F238E27FC236}">
                <a16:creationId xmlns:a16="http://schemas.microsoft.com/office/drawing/2014/main" id="{D6BADE5D-16AB-4871-9078-4D7FC4A1F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893">
            <a:off x="9547315" y="1745751"/>
            <a:ext cx="2476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69B8C4BF-A4C3-6053-BF67-E0A6CC26D70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7938" y="367343"/>
            <a:ext cx="609600" cy="609600"/>
          </a:xfrm>
          <a:prstGeom prst="rect">
            <a:avLst/>
          </a:prstGeom>
        </p:spPr>
      </p:pic>
    </p:spTree>
    <p:extLst>
      <p:ext uri="{BB962C8B-B14F-4D97-AF65-F5344CB8AC3E}">
        <p14:creationId xmlns:p14="http://schemas.microsoft.com/office/powerpoint/2010/main" val="1516910890"/>
      </p:ext>
    </p:extLst>
  </p:cSld>
  <p:clrMapOvr>
    <a:masterClrMapping/>
  </p:clrMapOvr>
  <mc:AlternateContent xmlns:mc="http://schemas.openxmlformats.org/markup-compatibility/2006">
    <mc:Choice xmlns:p14="http://schemas.microsoft.com/office/powerpoint/2010/main" Requires="p14">
      <p:transition spd="slow" p14:dur="2000" advTm="42000"/>
    </mc:Choice>
    <mc:Fallback>
      <p:transition spd="slow" advTm="4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C90A63-2733-482A-9A94-505245DAD5E5}"/>
              </a:ext>
            </a:extLst>
          </p:cNvPr>
          <p:cNvSpPr/>
          <p:nvPr/>
        </p:nvSpPr>
        <p:spPr>
          <a:xfrm>
            <a:off x="536630" y="285095"/>
            <a:ext cx="11118749" cy="923330"/>
          </a:xfrm>
          <a:prstGeom prst="rect">
            <a:avLst/>
          </a:prstGeom>
          <a:solidFill>
            <a:schemeClr val="bg1"/>
          </a:solidFill>
        </p:spPr>
        <p:txBody>
          <a:bodyPr wrap="none" lIns="91440" tIns="45720" rIns="91440" bIns="45720">
            <a:spAutoFit/>
          </a:bodyPr>
          <a:lstStyle/>
          <a:p>
            <a:pPr algn="ctr"/>
            <a:r>
              <a:rPr lang="en-US" sz="5400" b="1" cap="none" spc="0" dirty="0">
                <a:ln w="13462">
                  <a:solidFill>
                    <a:schemeClr val="bg1"/>
                  </a:solidFill>
                  <a:prstDash val="solid"/>
                </a:ln>
                <a:solidFill>
                  <a:srgbClr val="00CC99"/>
                </a:solidFill>
                <a:effectLst>
                  <a:outerShdw dist="38100" dir="2700000" algn="bl" rotWithShape="0">
                    <a:schemeClr val="accent5"/>
                  </a:outerShdw>
                </a:effectLst>
                <a:latin typeface="Comic Sans MS" panose="030F0702030302020204" pitchFamily="66" charset="0"/>
              </a:rPr>
              <a:t>Library Books and Computer Lab</a:t>
            </a:r>
          </a:p>
        </p:txBody>
      </p:sp>
      <p:sp>
        <p:nvSpPr>
          <p:cNvPr id="3" name="TextBox 2">
            <a:extLst>
              <a:ext uri="{FF2B5EF4-FFF2-40B4-BE49-F238E27FC236}">
                <a16:creationId xmlns:a16="http://schemas.microsoft.com/office/drawing/2014/main" id="{FFB6B606-E49A-4164-9AA9-E136FB394F3C}"/>
              </a:ext>
            </a:extLst>
          </p:cNvPr>
          <p:cNvSpPr txBox="1"/>
          <p:nvPr/>
        </p:nvSpPr>
        <p:spPr>
          <a:xfrm>
            <a:off x="2370909" y="1656213"/>
            <a:ext cx="8382000" cy="5724644"/>
          </a:xfrm>
          <a:prstGeom prst="rect">
            <a:avLst/>
          </a:prstGeom>
          <a:noFill/>
        </p:spPr>
        <p:txBody>
          <a:bodyPr wrap="square" rtlCol="0">
            <a:spAutoFit/>
          </a:bodyPr>
          <a:lstStyle/>
          <a:p>
            <a:r>
              <a:rPr lang="en-US" sz="2400" b="1" dirty="0">
                <a:latin typeface="Comic Sans MS" panose="030F0702030302020204" pitchFamily="66" charset="0"/>
              </a:rPr>
              <a:t>Our library day to be on Mondays.  Please make sure to have students bring in their books on the previous Friday, so that we are prepared to return them on our library day.</a:t>
            </a:r>
          </a:p>
          <a:p>
            <a:endParaRPr lang="en-US" sz="2400" b="1" dirty="0">
              <a:latin typeface="Comic Sans MS" panose="030F0702030302020204" pitchFamily="66" charset="0"/>
            </a:endParaRPr>
          </a:p>
          <a:p>
            <a:r>
              <a:rPr lang="en-US" sz="2400" b="1" dirty="0">
                <a:latin typeface="Comic Sans MS" panose="030F0702030302020204" pitchFamily="66" charset="0"/>
              </a:rPr>
              <a:t>Computer time will occur daily within the classroom. Students will be asked to respond to prompts or work on IReady. However, it would benefit your child to have their own headphones.  They can keep these in their backpack, ready to use each day. Also, I have had students that prefer to bring in their own mouse, as they do not like to use the mousepad on their laptops. </a:t>
            </a:r>
          </a:p>
          <a:p>
            <a:endParaRPr lang="en-US" dirty="0"/>
          </a:p>
          <a:p>
            <a:endParaRPr lang="en-US" dirty="0"/>
          </a:p>
          <a:p>
            <a:endParaRPr lang="en-US" dirty="0"/>
          </a:p>
        </p:txBody>
      </p:sp>
      <p:pic>
        <p:nvPicPr>
          <p:cNvPr id="1026" name="Picture 2" descr="Image result for library clip art">
            <a:extLst>
              <a:ext uri="{FF2B5EF4-FFF2-40B4-BE49-F238E27FC236}">
                <a16:creationId xmlns:a16="http://schemas.microsoft.com/office/drawing/2014/main" id="{0A476566-D903-460D-9D1C-26ADF8000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 y="2190750"/>
            <a:ext cx="18002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dphones Clipart. Size: 128 x 133. Source: webstockreview.net">
            <a:extLst>
              <a:ext uri="{FF2B5EF4-FFF2-40B4-BE49-F238E27FC236}">
                <a16:creationId xmlns:a16="http://schemas.microsoft.com/office/drawing/2014/main" id="{06136B8C-0DD4-4DC6-8663-0E1B9EDDB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2913" y="5561848"/>
            <a:ext cx="988917" cy="101105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7B45822D-9B9E-36B3-AC41-A3BD641051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0055" y="1351413"/>
            <a:ext cx="609600" cy="609600"/>
          </a:xfrm>
          <a:prstGeom prst="rect">
            <a:avLst/>
          </a:prstGeom>
        </p:spPr>
      </p:pic>
    </p:spTree>
    <p:extLst>
      <p:ext uri="{BB962C8B-B14F-4D97-AF65-F5344CB8AC3E}">
        <p14:creationId xmlns:p14="http://schemas.microsoft.com/office/powerpoint/2010/main" val="991383513"/>
      </p:ext>
    </p:extLst>
  </p:cSld>
  <p:clrMapOvr>
    <a:masterClrMapping/>
  </p:clrMapOvr>
  <mc:AlternateContent xmlns:mc="http://schemas.openxmlformats.org/markup-compatibility/2006">
    <mc:Choice xmlns:p14="http://schemas.microsoft.com/office/powerpoint/2010/main" Requires="p14">
      <p:transition spd="slow" p14:dur="2000" advTm="34000"/>
    </mc:Choice>
    <mc:Fallback>
      <p:transition spd="slow" advTm="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AFED26-843C-44A9-8380-2C4209D02999}"/>
              </a:ext>
            </a:extLst>
          </p:cNvPr>
          <p:cNvSpPr txBox="1"/>
          <p:nvPr/>
        </p:nvSpPr>
        <p:spPr>
          <a:xfrm>
            <a:off x="2140948" y="2604752"/>
            <a:ext cx="7910103" cy="3785652"/>
          </a:xfrm>
          <a:prstGeom prst="rect">
            <a:avLst/>
          </a:prstGeom>
          <a:noFill/>
        </p:spPr>
        <p:txBody>
          <a:bodyPr wrap="square">
            <a:spAutoFit/>
          </a:bodyPr>
          <a:lstStyle/>
          <a:p>
            <a:r>
              <a:rPr lang="en-US" sz="2000" dirty="0">
                <a:solidFill>
                  <a:srgbClr val="000000"/>
                </a:solidFill>
                <a:latin typeface="Comic Sans MS" panose="030F0702030302020204" pitchFamily="66" charset="0"/>
                <a:cs typeface="KG Miss Speechy IPA"/>
              </a:rPr>
              <a:t>*One-inch binder with two folders (will be provided). Students may use their own personal binder and folders if they choose. This binder will travel back and forth from home to school each day. The folders inside will be labeled “Homework” and “Parent.”  This will help students stay more organized with papers being sent home. The binders help to protect folders within backpacks. </a:t>
            </a:r>
          </a:p>
          <a:p>
            <a:endParaRPr lang="en-US" sz="2000" dirty="0">
              <a:solidFill>
                <a:srgbClr val="000000"/>
              </a:solidFill>
              <a:latin typeface="Comic Sans MS" panose="030F0702030302020204" pitchFamily="66" charset="0"/>
              <a:cs typeface="KG Miss Speechy IPA"/>
            </a:endParaRPr>
          </a:p>
          <a:p>
            <a:r>
              <a:rPr lang="en-US" sz="2000" dirty="0">
                <a:solidFill>
                  <a:srgbClr val="000000"/>
                </a:solidFill>
                <a:latin typeface="Comic Sans MS" panose="030F0702030302020204" pitchFamily="66" charset="0"/>
                <a:cs typeface="KG Miss Speechy IPA"/>
              </a:rPr>
              <a:t>*Assessment Envelope:</a:t>
            </a:r>
          </a:p>
          <a:p>
            <a:r>
              <a:rPr lang="en-US" sz="2000" dirty="0">
                <a:solidFill>
                  <a:srgbClr val="000000"/>
                </a:solidFill>
                <a:latin typeface="Comic Sans MS" panose="030F0702030302020204" pitchFamily="66" charset="0"/>
                <a:cs typeface="KG Miss Speechy IPA"/>
              </a:rPr>
              <a:t>This envelope will contain assessments that have been graded by the teacher.  Please keep assessments and return the envelope to be reused.  If there is something not graded correctly, please send back with a note, and I will regrade.  </a:t>
            </a:r>
          </a:p>
        </p:txBody>
      </p:sp>
      <p:pic>
        <p:nvPicPr>
          <p:cNvPr id="3074" name="Picture 2">
            <a:extLst>
              <a:ext uri="{FF2B5EF4-FFF2-40B4-BE49-F238E27FC236}">
                <a16:creationId xmlns:a16="http://schemas.microsoft.com/office/drawing/2014/main" id="{76D8DBA2-A1F3-4D8A-8309-878D592DB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99755">
            <a:off x="450873" y="561640"/>
            <a:ext cx="2296063" cy="14760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BDC3EB7-EFAB-4022-B266-42AD24886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192" y="263322"/>
            <a:ext cx="1997557" cy="17960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20C1CF-56D2-48E0-8F82-F6F60268C19E}"/>
              </a:ext>
            </a:extLst>
          </p:cNvPr>
          <p:cNvSpPr/>
          <p:nvPr/>
        </p:nvSpPr>
        <p:spPr>
          <a:xfrm>
            <a:off x="3045866" y="263322"/>
            <a:ext cx="5625259" cy="1754326"/>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rgbClr val="00CC99"/>
                </a:solidFill>
                <a:effectLst>
                  <a:outerShdw dist="38100" dir="2700000" algn="bl" rotWithShape="0">
                    <a:schemeClr val="accent5"/>
                  </a:outerShdw>
                </a:effectLst>
              </a:rPr>
              <a:t>Homework/</a:t>
            </a:r>
          </a:p>
          <a:p>
            <a:pPr algn="ctr"/>
            <a:r>
              <a:rPr lang="en-US" sz="5400" b="1" dirty="0">
                <a:ln w="13462">
                  <a:solidFill>
                    <a:schemeClr val="bg1"/>
                  </a:solidFill>
                  <a:prstDash val="solid"/>
                </a:ln>
                <a:solidFill>
                  <a:srgbClr val="00CC99"/>
                </a:solidFill>
                <a:effectLst>
                  <a:outerShdw dist="38100" dir="2700000" algn="bl" rotWithShape="0">
                    <a:schemeClr val="accent5"/>
                  </a:outerShdw>
                </a:effectLst>
              </a:rPr>
              <a:t>Assessment Binder</a:t>
            </a:r>
            <a:endParaRPr lang="en-US" sz="5400" b="1" cap="none" spc="0" dirty="0">
              <a:ln w="13462">
                <a:solidFill>
                  <a:schemeClr val="bg1"/>
                </a:solidFill>
                <a:prstDash val="solid"/>
              </a:ln>
              <a:solidFill>
                <a:srgbClr val="00CC99"/>
              </a:solidFill>
              <a:effectLst>
                <a:outerShdw dist="38100" dir="2700000" algn="bl" rotWithShape="0">
                  <a:schemeClr val="accent5"/>
                </a:outerShdw>
              </a:effectLst>
            </a:endParaRPr>
          </a:p>
        </p:txBody>
      </p:sp>
      <p:pic>
        <p:nvPicPr>
          <p:cNvPr id="3" name="Homework binders">
            <a:hlinkClick r:id="" action="ppaction://media"/>
            <a:extLst>
              <a:ext uri="{FF2B5EF4-FFF2-40B4-BE49-F238E27FC236}">
                <a16:creationId xmlns:a16="http://schemas.microsoft.com/office/drawing/2014/main" id="{9EA8957F-97D7-9740-E5CC-0EE3738EF7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1790" y="263322"/>
            <a:ext cx="609600" cy="609600"/>
          </a:xfrm>
          <a:prstGeom prst="rect">
            <a:avLst/>
          </a:prstGeom>
        </p:spPr>
      </p:pic>
    </p:spTree>
    <p:extLst>
      <p:ext uri="{BB962C8B-B14F-4D97-AF65-F5344CB8AC3E}">
        <p14:creationId xmlns:p14="http://schemas.microsoft.com/office/powerpoint/2010/main" val="3625546329"/>
      </p:ext>
    </p:extLst>
  </p:cSld>
  <p:clrMapOvr>
    <a:masterClrMapping/>
  </p:clrMapOvr>
  <mc:AlternateContent xmlns:mc="http://schemas.openxmlformats.org/markup-compatibility/2006">
    <mc:Choice xmlns:p14="http://schemas.microsoft.com/office/powerpoint/2010/main" Requires="p14">
      <p:transition spd="slow" p14:dur="2000" advTm="52000"/>
    </mc:Choice>
    <mc:Fallback>
      <p:transition spd="slow" advTm="5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9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C214F-E4CE-450D-A780-5BF0EC9396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848"/>
          <a:stretch/>
        </p:blipFill>
        <p:spPr>
          <a:xfrm>
            <a:off x="3890028" y="269721"/>
            <a:ext cx="4411943" cy="1232507"/>
          </a:xfrm>
          <a:prstGeom prst="rect">
            <a:avLst/>
          </a:prstGeom>
        </p:spPr>
      </p:pic>
      <p:sp>
        <p:nvSpPr>
          <p:cNvPr id="4" name="TextBox 3">
            <a:extLst>
              <a:ext uri="{FF2B5EF4-FFF2-40B4-BE49-F238E27FC236}">
                <a16:creationId xmlns:a16="http://schemas.microsoft.com/office/drawing/2014/main" id="{648E2565-8435-4C57-BC1D-59DAF3E3136F}"/>
              </a:ext>
            </a:extLst>
          </p:cNvPr>
          <p:cNvSpPr txBox="1"/>
          <p:nvPr/>
        </p:nvSpPr>
        <p:spPr>
          <a:xfrm>
            <a:off x="1935479" y="1920239"/>
            <a:ext cx="8321040" cy="3970318"/>
          </a:xfrm>
          <a:prstGeom prst="rect">
            <a:avLst/>
          </a:prstGeom>
          <a:noFill/>
        </p:spPr>
        <p:txBody>
          <a:bodyPr wrap="square">
            <a:spAutoFit/>
          </a:bodyPr>
          <a:lstStyle/>
          <a:p>
            <a:r>
              <a:rPr lang="en-US" sz="2800" dirty="0"/>
              <a:t>*Assignments will receive percentages when graded. </a:t>
            </a:r>
          </a:p>
          <a:p>
            <a:r>
              <a:rPr lang="en-US" sz="2800" dirty="0"/>
              <a:t>*I might also use a check, check plus, and check minus.  </a:t>
            </a:r>
          </a:p>
          <a:p>
            <a:r>
              <a:rPr lang="en-US" sz="2800" dirty="0"/>
              <a:t>*Please note that some assignments might be graded by students, as we review as a group. These will come home in student binders within the “Parent” folder.  They will put a star to indicate that it was graded by student. </a:t>
            </a:r>
          </a:p>
          <a:p>
            <a:r>
              <a:rPr lang="en-US" sz="2800" dirty="0"/>
              <a:t>*Papers in the envelopes are primarily what I use for students’ grades, along with observations and notes. </a:t>
            </a:r>
          </a:p>
        </p:txBody>
      </p:sp>
      <p:pic>
        <p:nvPicPr>
          <p:cNvPr id="4098" name="Picture 2">
            <a:extLst>
              <a:ext uri="{FF2B5EF4-FFF2-40B4-BE49-F238E27FC236}">
                <a16:creationId xmlns:a16="http://schemas.microsoft.com/office/drawing/2014/main" id="{27E0B1F4-5327-43A0-9F5C-7339C9530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60" y="269721"/>
            <a:ext cx="13620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BC67DE74-BF77-43B9-80B7-DDFCD5A8B2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6519" y="3657599"/>
            <a:ext cx="1504844" cy="23611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a:extLst>
              <a:ext uri="{FF2B5EF4-FFF2-40B4-BE49-F238E27FC236}">
                <a16:creationId xmlns:a16="http://schemas.microsoft.com/office/drawing/2014/main" id="{BE6CC9F0-54CA-49A1-8FB7-70F7FA63CB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1739" y="309726"/>
            <a:ext cx="189962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 name="grading">
            <a:hlinkClick r:id="" action="ppaction://media"/>
            <a:extLst>
              <a:ext uri="{FF2B5EF4-FFF2-40B4-BE49-F238E27FC236}">
                <a16:creationId xmlns:a16="http://schemas.microsoft.com/office/drawing/2014/main" id="{DA7D8DB7-3C22-4721-F136-BCB3CBFEE22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23453" y="662643"/>
            <a:ext cx="609600" cy="609600"/>
          </a:xfrm>
          <a:prstGeom prst="rect">
            <a:avLst/>
          </a:prstGeom>
        </p:spPr>
      </p:pic>
    </p:spTree>
    <p:extLst>
      <p:ext uri="{BB962C8B-B14F-4D97-AF65-F5344CB8AC3E}">
        <p14:creationId xmlns:p14="http://schemas.microsoft.com/office/powerpoint/2010/main" val="3161261199"/>
      </p:ext>
    </p:extLst>
  </p:cSld>
  <p:clrMapOvr>
    <a:masterClrMapping/>
  </p:clrMapOvr>
  <mc:AlternateContent xmlns:mc="http://schemas.openxmlformats.org/markup-compatibility/2006">
    <mc:Choice xmlns:p14="http://schemas.microsoft.com/office/powerpoint/2010/main" Requires="p14">
      <p:transition spd="slow" p14:dur="2000" advTm="22000"/>
    </mc:Choice>
    <mc:Fallback>
      <p:transition spd="slow"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08451A-B724-4304-9A76-AE7F49495743}"/>
              </a:ext>
            </a:extLst>
          </p:cNvPr>
          <p:cNvSpPr txBox="1"/>
          <p:nvPr/>
        </p:nvSpPr>
        <p:spPr>
          <a:xfrm>
            <a:off x="2459627" y="2802711"/>
            <a:ext cx="7272745" cy="2308324"/>
          </a:xfrm>
          <a:prstGeom prst="rect">
            <a:avLst/>
          </a:prstGeom>
          <a:noFill/>
        </p:spPr>
        <p:txBody>
          <a:bodyPr wrap="square">
            <a:spAutoFit/>
          </a:bodyPr>
          <a:lstStyle/>
          <a:p>
            <a:r>
              <a:rPr lang="en-US" sz="2400" b="1" dirty="0">
                <a:latin typeface="Comic Sans MS" panose="030F0702030302020204" pitchFamily="66" charset="0"/>
              </a:rPr>
              <a:t>Spelling patterns will be reviewed in class each week. Students will work on a spelling activity each day in class. However, we will not be having weekly spelling tests. I will grade students’ spelling on their writing assignments and in class spelling assignments. </a:t>
            </a:r>
          </a:p>
        </p:txBody>
      </p:sp>
      <p:pic>
        <p:nvPicPr>
          <p:cNvPr id="5122" name="Picture 2">
            <a:extLst>
              <a:ext uri="{FF2B5EF4-FFF2-40B4-BE49-F238E27FC236}">
                <a16:creationId xmlns:a16="http://schemas.microsoft.com/office/drawing/2014/main" id="{B49FDD72-8E60-4761-A04D-238029A9A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31" y="263208"/>
            <a:ext cx="23336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7F112DE-51E4-4FB9-B851-1A638C140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34393">
            <a:off x="8530453" y="1795723"/>
            <a:ext cx="3648075"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2A5568A-5A15-404C-B07F-AE8819B3FAE7}"/>
              </a:ext>
            </a:extLst>
          </p:cNvPr>
          <p:cNvSpPr/>
          <p:nvPr/>
        </p:nvSpPr>
        <p:spPr>
          <a:xfrm>
            <a:off x="4593625" y="578837"/>
            <a:ext cx="2696572" cy="1015663"/>
          </a:xfrm>
          <a:prstGeom prst="rect">
            <a:avLst/>
          </a:prstGeom>
          <a:noFill/>
        </p:spPr>
        <p:txBody>
          <a:bodyPr wrap="none" lIns="91440" tIns="45720" rIns="91440" bIns="45720">
            <a:spAutoFit/>
          </a:bodyPr>
          <a:lstStyle/>
          <a:p>
            <a:pPr algn="ctr"/>
            <a:r>
              <a:rPr lang="en-US" sz="6000" b="1" cap="none" spc="0" dirty="0">
                <a:ln w="13462">
                  <a:solidFill>
                    <a:schemeClr val="bg1"/>
                  </a:solidFill>
                  <a:prstDash val="solid"/>
                </a:ln>
                <a:solidFill>
                  <a:srgbClr val="C00000"/>
                </a:solidFill>
                <a:effectLst>
                  <a:outerShdw dist="38100" dir="2700000" algn="bl" rotWithShape="0">
                    <a:schemeClr val="accent5"/>
                  </a:outerShdw>
                </a:effectLst>
              </a:rPr>
              <a:t>Spelling</a:t>
            </a:r>
          </a:p>
        </p:txBody>
      </p:sp>
      <p:pic>
        <p:nvPicPr>
          <p:cNvPr id="3" name="spelling">
            <a:hlinkClick r:id="" action="ppaction://media"/>
            <a:extLst>
              <a:ext uri="{FF2B5EF4-FFF2-40B4-BE49-F238E27FC236}">
                <a16:creationId xmlns:a16="http://schemas.microsoft.com/office/drawing/2014/main" id="{9C7BDBC5-A70A-345A-3CE6-1CC6708FAE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41767" y="635245"/>
            <a:ext cx="609600" cy="609600"/>
          </a:xfrm>
          <a:prstGeom prst="rect">
            <a:avLst/>
          </a:prstGeom>
        </p:spPr>
      </p:pic>
    </p:spTree>
    <p:extLst>
      <p:ext uri="{BB962C8B-B14F-4D97-AF65-F5344CB8AC3E}">
        <p14:creationId xmlns:p14="http://schemas.microsoft.com/office/powerpoint/2010/main" val="2593418382"/>
      </p:ext>
    </p:extLst>
  </p:cSld>
  <p:clrMapOvr>
    <a:masterClrMapping/>
  </p:clrMapOvr>
  <mc:AlternateContent xmlns:mc="http://schemas.openxmlformats.org/markup-compatibility/2006">
    <mc:Choice xmlns:p14="http://schemas.microsoft.com/office/powerpoint/2010/main" Requires="p14">
      <p:transition spd="slow" p14:dur="2000" advTm="24000"/>
    </mc:Choice>
    <mc:Fallback>
      <p:transition spd="slow"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1293</Words>
  <Application>Microsoft Office PowerPoint</Application>
  <PresentationFormat>Widescreen</PresentationFormat>
  <Paragraphs>51</Paragraphs>
  <Slides>13</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Hewitson, Janiece</dc:creator>
  <cp:lastModifiedBy>Hewitson, Janiece</cp:lastModifiedBy>
  <cp:revision>14</cp:revision>
  <dcterms:created xsi:type="dcterms:W3CDTF">2021-08-07T22:46:27Z</dcterms:created>
  <dcterms:modified xsi:type="dcterms:W3CDTF">2024-08-13T18:02:43Z</dcterms:modified>
</cp:coreProperties>
</file>